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67" r:id="rId2"/>
    <p:sldId id="275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62" r:id="rId21"/>
    <p:sldId id="363" r:id="rId22"/>
    <p:sldId id="33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73"/>
    <a:srgbClr val="576C87"/>
    <a:srgbClr val="39DDE6"/>
    <a:srgbClr val="E1E1E1"/>
    <a:srgbClr val="FFCC00"/>
    <a:srgbClr val="FFDE02"/>
    <a:srgbClr val="2E75B6"/>
    <a:srgbClr val="44546A"/>
    <a:srgbClr val="FDCB5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4830" autoAdjust="0"/>
  </p:normalViewPr>
  <p:slideViewPr>
    <p:cSldViewPr snapToGrid="0" showGuides="1">
      <p:cViewPr>
        <p:scale>
          <a:sx n="100" d="100"/>
          <a:sy n="100" d="100"/>
        </p:scale>
        <p:origin x="312" y="156"/>
      </p:cViewPr>
      <p:guideLst>
        <p:guide orient="horz" pos="8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D5374-CAC2-4A99-BAFC-4FD9D64443F4}" type="datetimeFigureOut">
              <a:rPr lang="zh-CN" altLang="en-US" smtClean="0"/>
              <a:pPr/>
              <a:t>2024-10-30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A5EB-DBDD-4BB6-B956-8F5082F975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6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48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33E2-D259-4EDE-B565-C130324F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43AE6F-1815-C904-1079-8FC5FFA79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992B81-7493-0988-7B04-55FE6BC09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0DACDC-D0DC-C705-15E3-D6CE2A542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01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D404-7691-F011-005C-3987D270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A8D4D7-CF96-BFC6-9015-C28D977E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DD4126-349F-6945-8130-74DA58C1A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6318F-0A22-6D8F-79EF-EE45ACD6F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231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4AF42-B5B7-8223-CC0F-9D6F3446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278051-AE7B-389B-29E5-8DCD33411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8D52F6-0582-BE4F-6454-7266FCCF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13CF2E-0D2D-B685-AEBD-E7B8725CB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0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E64F-05C8-BEEF-2CD8-920B3CC58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3DDFDF-FA2D-0F73-434C-EC0C7B1B9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2D728D-E66E-CEFE-B645-8D526D2B3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7013FB-62F9-2A14-63FC-9FE9CBA61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9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741F-C027-CFF1-89DF-CD868FE1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C5E976-D0C4-8B03-6BC2-0DBBFBFB8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47D50F-B34F-AEE4-FE0C-345058944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C3B442-12A4-583B-45BB-266287097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0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2BC4-5BA7-6781-84E8-1982799EE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19F41-12C1-EB9C-F988-76737E377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ABE4FF-2156-C986-BFC2-C6D7EB4E6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471A0-CE33-BE1A-35D9-5707EF585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1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F944-CA31-2437-912E-AD3D3E26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0EC6C4-D896-FEE4-39BD-864ED887E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89BE09-6AA9-79D6-CD05-96F3409E0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6CDFF9-840E-B8CA-8813-176376900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2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2F0F-7307-34CE-1239-A1A80CEF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CE2FAB-9328-E70B-441D-1DB1B310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C1E40E-ADE8-EC19-0D23-ABC6678BD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3B345-8391-D8A2-B22B-EF184D6ED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C34EA-99B3-F468-5C96-B54B3994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F32132-D9A9-7519-1465-DD0DF9106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DC4BDE-95E0-1B4A-0AAF-473340D58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A045F-18A1-E904-588E-CFC6B738D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03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9197-952B-615D-BC04-D11D2D13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118D19-CC9F-1D29-D71D-0A6223544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74D320-1A4E-6E5C-D0FD-7A53E18C2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D4DFC-7DDE-5B2A-50ED-B117415F3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5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58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7BCC-AD29-6F68-90BF-86AC7F1B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734FE8-D71B-FB73-D696-604E25BE5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82B593-9B49-4CC0-B28B-637E3ED89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E84AB2-7A27-8CAF-024C-08E807FD7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61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B919-916D-4337-78B4-C894991F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A23131-DA69-7D52-0D95-96A1496F4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1A8E9C-665A-81B8-0175-ECF46B2C0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5BE78-31C4-CA83-0008-1CD14A3E4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55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0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0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F6EB5-AD51-08C8-4038-EFBFD43B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5ED81C-8A21-0A9D-5AB6-2D43C1AA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EE9D25-6F8F-FCB0-D7DE-ECD81F372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FB14EA-7818-A59F-84E0-0D196D0A5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48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DCA3-6B75-2FD3-AE12-D78FC51B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274CCD-0916-FE1F-F23A-BF4C168C2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6A649-7045-8B96-BEF3-79D8F0054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BCF1-C81F-5062-D458-2792DD355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0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FD853-DC48-544A-EA93-18DD0196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70C7F6-7C15-38CE-DCB2-45A6E5F6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14BBF4-EC72-2C32-B5FA-B6E32C4E2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39640-704A-6B95-69CE-E0AB5732D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4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56C2-F8E3-EEF8-E4D0-8C3A31646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5C9928-BF81-4296-C96E-71DC012EC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45C7FD-20D7-B1DC-0BEF-0F4E2BFDB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5A0EE9-38D4-1DE4-EEF5-93F35A6F2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7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08F7-4A13-6E22-334E-CBF2DA15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7B6A95-48B2-6E85-24FC-C0DD7EA50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C19FF8-B0A7-8602-4D80-0E650C3A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2027F5-3243-5D3B-D820-B6645A3B1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6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36D83-8A36-15E5-53F4-87BA8A8D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3500AA-DEDF-7E1F-3F22-8F4D30841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51F6FA-2139-6DA6-E3EB-A1A9260C5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574223-28E9-66A0-DB6A-B52B4DD81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6A5EB-DBDD-4BB6-B956-8F5082F9751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3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0" y="52363"/>
            <a:ext cx="1445387" cy="80242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69467" y="127668"/>
            <a:ext cx="10422533" cy="4209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4572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4572000" cy="22860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88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225157" y="1594192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98016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1587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2188" y="2669032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79164" y="3748024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4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45720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79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3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377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01440" y="1341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3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377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01440" y="2865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3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377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901440" y="4389120"/>
            <a:ext cx="1524000" cy="1524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27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40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10400" y="1341120"/>
            <a:ext cx="3657600" cy="3657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528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181600" y="3169920"/>
            <a:ext cx="1828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63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54350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34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407" y="1651001"/>
            <a:ext cx="6032500" cy="40005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/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73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341120"/>
            <a:ext cx="4876800" cy="36576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68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39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0" y="52363"/>
            <a:ext cx="1445387" cy="80242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324080" y="590440"/>
            <a:ext cx="11867920" cy="3401"/>
          </a:xfrm>
          <a:prstGeom prst="line">
            <a:avLst/>
          </a:prstGeom>
          <a:ln w="28575">
            <a:solidFill>
              <a:srgbClr val="16407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69467" y="192002"/>
            <a:ext cx="10422533" cy="3984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E7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74" y="97631"/>
            <a:ext cx="290095" cy="5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341120"/>
            <a:ext cx="3352800" cy="3352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27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28800"/>
            <a:ext cx="3352800" cy="4267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57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2560" y="1341120"/>
            <a:ext cx="2133600" cy="4572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63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341120"/>
            <a:ext cx="2438400" cy="3352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643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306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15400" y="170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9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>
                <a:solidFill>
                  <a:srgbClr val="44546A"/>
                </a:solidFill>
              </a:rPr>
              <a:pPr/>
              <a:t>‹#›</a:t>
            </a:fld>
            <a:endParaRPr lang="uk-UA" dirty="0">
              <a:solidFill>
                <a:srgbClr val="44546A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82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23000" y="1722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3000" y="4038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26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/>
          <a:p>
            <a:fld id="{EFAF4AA5-1B32-4B1D-9466-74C2062FAF79}" type="slidenum">
              <a:rPr lang="uk-UA">
                <a:solidFill>
                  <a:srgbClr val="44546A"/>
                </a:solidFill>
              </a:rPr>
              <a:pPr/>
              <a:t>‹#›</a:t>
            </a:fld>
            <a:endParaRPr lang="uk-UA">
              <a:solidFill>
                <a:srgbClr val="44546A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248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248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08960" y="172212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08960" y="4038600"/>
            <a:ext cx="2133600" cy="21336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47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4084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010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19600" y="4140200"/>
            <a:ext cx="33528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51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36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560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84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40800" y="1718056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36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560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84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0800" y="4241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31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803400"/>
            <a:ext cx="103632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4488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52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16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937000"/>
            <a:ext cx="1828800" cy="18288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31131" y="31583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01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8336" y="1584605"/>
            <a:ext cx="4307664" cy="430766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12267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70251" y="3732107"/>
            <a:ext cx="2157984" cy="2157984"/>
          </a:xfrm>
          <a:prstGeom prst="diamond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74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MEDIA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2" hasCustomPrompt="1"/>
          </p:nvPr>
        </p:nvSpPr>
        <p:spPr>
          <a:xfrm>
            <a:off x="838200" y="1558798"/>
            <a:ext cx="7326941" cy="412140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US" dirty="0"/>
              <a:t>Click icon to add media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175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85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8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6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20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4384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768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3152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753600" y="13411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4384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768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3152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753600" y="3169920"/>
            <a:ext cx="2438400" cy="18288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  <p:sp>
        <p:nvSpPr>
          <p:cNvPr id="17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1" tIns="60940" rIns="121881" bIns="60940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20066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8354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44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384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768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52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753600" y="19050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4384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8768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52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753600" y="3733800"/>
            <a:ext cx="2438400" cy="18288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2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24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810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82000" y="1341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524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0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6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2000" y="3627120"/>
            <a:ext cx="2286000" cy="2286000"/>
          </a:xfrm>
          <a:prstGeom prst="rect">
            <a:avLst/>
          </a:prstGeom>
        </p:spPr>
        <p:txBody>
          <a:bodyPr lIns="45720" tIns="22860" rIns="45720" bIns="22860"/>
          <a:lstStyle>
            <a:lvl1pPr>
              <a:defRPr sz="1333"/>
            </a:lvl1pPr>
          </a:lstStyle>
          <a:p>
            <a:r>
              <a:rPr lang="en-US" dirty="0"/>
              <a:t>Click icon to add picture</a:t>
            </a:r>
            <a:endParaRPr lang="uk-UA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838200" y="229851"/>
            <a:ext cx="10515600" cy="530528"/>
          </a:xfrm>
          <a:prstGeom prst="rect">
            <a:avLst/>
          </a:prstGeom>
        </p:spPr>
        <p:txBody>
          <a:bodyPr lIns="45720" tIns="22860" rIns="45720" bIns="22860"/>
          <a:lstStyle>
            <a:lvl1pPr algn="l">
              <a:defRPr sz="4267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2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391650" y="6419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BDA83F4-0262-4454-9773-6006B56D6F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3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8" r:id="rId32"/>
    <p:sldLayoutId id="2147483709" r:id="rId3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376" r="1097" b="376"/>
          <a:stretch/>
        </p:blipFill>
        <p:spPr>
          <a:xfrm>
            <a:off x="-34506" y="-61546"/>
            <a:ext cx="12249510" cy="69281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4506" y="4038600"/>
            <a:ext cx="12249510" cy="28280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0" name="Shape 45"/>
          <p:cNvSpPr/>
          <p:nvPr/>
        </p:nvSpPr>
        <p:spPr>
          <a:xfrm>
            <a:off x="388189" y="4484700"/>
            <a:ext cx="11525644" cy="646331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20" tIns="45720" rIns="45720" bIns="45720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未来遗迹：时间之旅</a:t>
            </a:r>
          </a:p>
        </p:txBody>
      </p:sp>
      <p:grpSp>
        <p:nvGrpSpPr>
          <p:cNvPr id="9" name="组合 45"/>
          <p:cNvGrpSpPr/>
          <p:nvPr/>
        </p:nvGrpSpPr>
        <p:grpSpPr>
          <a:xfrm>
            <a:off x="2153052" y="5359400"/>
            <a:ext cx="7946680" cy="961289"/>
            <a:chOff x="2002264" y="3258103"/>
            <a:chExt cx="8187473" cy="961286"/>
          </a:xfrm>
        </p:grpSpPr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3866722" y="3258103"/>
              <a:ext cx="4395931" cy="96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吉林大学人工智能学院</a:t>
              </a:r>
              <a:endParaRPr lang="en-US" altLang="zh-CN" sz="2000" b="1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赛博考古学家</a:t>
              </a:r>
              <a:endParaRPr lang="en-US" altLang="zh-CN" sz="2000" b="1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</p:txBody>
        </p:sp>
        <p:cxnSp>
          <p:nvCxnSpPr>
            <p:cNvPr id="18" name="直接连接符 13"/>
            <p:cNvCxnSpPr/>
            <p:nvPr/>
          </p:nvCxnSpPr>
          <p:spPr bwMode="auto">
            <a:xfrm>
              <a:off x="2002264" y="3705778"/>
              <a:ext cx="2329187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" name="直接连接符 14"/>
            <p:cNvCxnSpPr/>
            <p:nvPr/>
          </p:nvCxnSpPr>
          <p:spPr bwMode="auto">
            <a:xfrm>
              <a:off x="7828119" y="3705778"/>
              <a:ext cx="2361618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r="55688" b="42178"/>
          <a:stretch/>
        </p:blipFill>
        <p:spPr>
          <a:xfrm flipH="1">
            <a:off x="1727201" y="685800"/>
            <a:ext cx="1118396" cy="1422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40799" r="31019" b="39942"/>
          <a:stretch/>
        </p:blipFill>
        <p:spPr>
          <a:xfrm>
            <a:off x="7874000" y="1348059"/>
            <a:ext cx="3048000" cy="1320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505178" y="1026073"/>
            <a:ext cx="1137053" cy="485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9956800" y="2935491"/>
            <a:ext cx="1137053" cy="485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89" y="943829"/>
            <a:ext cx="5228265" cy="290252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1" t="23333" r="16751"/>
          <a:stretch/>
        </p:blipFill>
        <p:spPr>
          <a:xfrm>
            <a:off x="8683551" y="-43132"/>
            <a:ext cx="3531454" cy="33475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12" y="639326"/>
            <a:ext cx="931677" cy="9331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>
                <a:solidFill>
                  <a:schemeClr val="bg1"/>
                </a:solidFill>
              </a:rPr>
              <a:pPr/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5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98F1-C0E0-31DB-AC2E-0C75912C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7DDA9-6E51-47CD-EEF6-9AF100A4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F84127-7579-4885-B6E3-9B1E0B767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28BAA4-4F65-B2A5-1089-0C4332324CB4}"/>
              </a:ext>
            </a:extLst>
          </p:cNvPr>
          <p:cNvSpPr txBox="1"/>
          <p:nvPr/>
        </p:nvSpPr>
        <p:spPr>
          <a:xfrm>
            <a:off x="154459" y="3181752"/>
            <a:ext cx="5430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时间机器彻底损坏，主角被困在了一个文明废墟的遗迹里，这些遗迹与高科技元素融合，揭示了人类历史的连续性和交织。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7F963-6F36-3665-1043-995321D7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64" y="686462"/>
            <a:ext cx="6029437" cy="60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09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957BD-C115-BC98-D472-8A95A96E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D6095-CCFD-3093-3FDC-457108B1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E14667-610A-1D97-C0D0-AE8E3CC37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8019FF-3EF4-1A55-3F1E-9D2F610E3C33}"/>
              </a:ext>
            </a:extLst>
          </p:cNvPr>
          <p:cNvSpPr txBox="1"/>
          <p:nvPr/>
        </p:nvSpPr>
        <p:spPr>
          <a:xfrm>
            <a:off x="179173" y="3121082"/>
            <a:ext cx="5492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主角最终修复了时间机器，带着对历史的深刻理解和新认识，成功返回其所在时代。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EF4D2-7F71-F83E-3C93-272129D5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5" y="750304"/>
            <a:ext cx="6034217" cy="6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A7474-5E47-B669-5239-83DD73E3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A2BE8-37F1-6076-8FE5-0D9777C2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2C548E-6FD0-6E2F-BBED-8F7E83342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4DE784-D1BC-F4A9-6624-EF8FE4647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94" y="801130"/>
            <a:ext cx="5864867" cy="5864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0E3407-98B9-9DE6-32A2-4688E2D310E0}"/>
              </a:ext>
            </a:extLst>
          </p:cNvPr>
          <p:cNvSpPr txBox="1"/>
          <p:nvPr/>
        </p:nvSpPr>
        <p:spPr>
          <a:xfrm>
            <a:off x="-197708" y="922431"/>
            <a:ext cx="467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A7A8AA-2544-5F15-E32C-846A1C9BA205}"/>
              </a:ext>
            </a:extLst>
          </p:cNvPr>
          <p:cNvSpPr txBox="1"/>
          <p:nvPr/>
        </p:nvSpPr>
        <p:spPr>
          <a:xfrm>
            <a:off x="203886" y="1260389"/>
            <a:ext cx="56079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torch.manual_seed(0)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prompt="未来实验室风格，一位考古学家穿着宇航服，正在检查复杂的时间机器，背景是充满高科技设备的实验室，赛博朋克风格，主要凸显实验室和时间机器，时间机器很大，显得考古学家很小",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image.save("1_1.jpg")</a:t>
            </a:r>
          </a:p>
          <a:p>
            <a:r>
              <a:rPr lang="zh-CN" altLang="en-US" dirty="0"/>
              <a:t>torch.cuda.empty_cache()</a:t>
            </a:r>
          </a:p>
        </p:txBody>
      </p:sp>
    </p:spTree>
    <p:extLst>
      <p:ext uri="{BB962C8B-B14F-4D97-AF65-F5344CB8AC3E}">
        <p14:creationId xmlns:p14="http://schemas.microsoft.com/office/powerpoint/2010/main" val="698132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74CB-B89B-D7A3-4B99-A1DDF736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48EA5-B901-925C-CE99-94649D81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488D72-7053-E65F-51C2-74221C38C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95B2EB-4254-EE2D-BAAF-EF5C5C091A1B}"/>
              </a:ext>
            </a:extLst>
          </p:cNvPr>
          <p:cNvSpPr txBox="1"/>
          <p:nvPr/>
        </p:nvSpPr>
        <p:spPr>
          <a:xfrm>
            <a:off x="284206" y="1446418"/>
            <a:ext cx="53072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2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prompt="古埃及风格，沙漠背景，金字塔建造现场，工人搬运巨石，象形文字装饰，日落时分，沙漠色调，一位考古学家穿着宇航服站在金字塔顶，未来主义3",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image.save("2_1.jpg")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B1417-2A09-18D3-13A2-8BE9AD46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42" y="748973"/>
            <a:ext cx="5960746" cy="59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9C64-3839-BF70-C6CA-ECDDAF7F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AF510-7863-4714-EDBB-E8B6FF50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730D2D-E15F-EA13-2A45-9AAB3EF53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4D44B3-9457-E909-BC42-8463CA9FF3EF}"/>
              </a:ext>
            </a:extLst>
          </p:cNvPr>
          <p:cNvSpPr txBox="1"/>
          <p:nvPr/>
        </p:nvSpPr>
        <p:spPr>
          <a:xfrm>
            <a:off x="142103" y="1382057"/>
            <a:ext cx="55605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9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中国古代风格，背景是宏伟壮观的唐朝古建筑群，展现唐朝建筑的宏伟与辉煌，如大明宫、长安城的朱雀大街，身穿宇航服的考古学家站在宏伟的宫殿门前观察，背对着我们，新古典主义3，强调建筑的细节和壮观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image.save("3_1.jpg")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099B65-BFB1-7FBA-9295-0FB63275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96" y="693048"/>
            <a:ext cx="5972950" cy="59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20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2D71-F2E1-90FD-C9E0-F3080AF2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78728-80FD-178E-660D-B578E73E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D37C5B-B5A0-143D-F502-0445586E4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7BFBD-C28F-FA84-5FD8-5CA768F1AE6B}"/>
              </a:ext>
            </a:extLst>
          </p:cNvPr>
          <p:cNvSpPr txBox="1"/>
          <p:nvPr/>
        </p:nvSpPr>
        <p:spPr>
          <a:xfrm>
            <a:off x="67963" y="1489666"/>
            <a:ext cx="5597610" cy="380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8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prompt="中世纪欧洲风格，哥特式城堡，一个身穿宇航服的考古学家观察防御战斗，背景是中世纪战争场景，旗帜飘扬，铠甲和剑，哥特3",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image.save("4_1.jpg")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D9C7E-493F-4362-F8F9-F379843B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81681"/>
            <a:ext cx="5984317" cy="5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15BB-F932-3314-38D2-9B9289E61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720CD-69C7-9A35-CB6D-CC8B1C09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C6249B-1ED5-988A-1895-4B32FF9B2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499C4-462C-2202-10B7-BF720218D46B}"/>
              </a:ext>
            </a:extLst>
          </p:cNvPr>
          <p:cNvSpPr txBox="1"/>
          <p:nvPr/>
        </p:nvSpPr>
        <p:spPr>
          <a:xfrm>
            <a:off x="105033" y="1443840"/>
            <a:ext cx="5696464" cy="401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7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prompt="未来世界风格，赛博朋克背景，一位身穿宇航服的考古学家站在高科技的悬空城市中，周围是AI机器人和全息投影等，悬空的建筑和交通，展现AI主导的科技文明，未来赛博朋克城市景观3",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image.save("5_1.jpg")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05AD6-F5AB-573F-3F02-4062F4A6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24" y="740933"/>
            <a:ext cx="5925065" cy="59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21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A049-55E3-2086-BDF1-AADF25CE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4D28-58EB-FBCA-B3F0-3031AD51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A111D2-2494-4751-5B71-F930123AA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C3C266-2332-AE8E-CCD3-5210EE8B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27" y="738874"/>
            <a:ext cx="5927124" cy="59271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D8228C-54C9-4A59-D91F-024BD953218B}"/>
              </a:ext>
            </a:extLst>
          </p:cNvPr>
          <p:cNvSpPr txBox="1"/>
          <p:nvPr/>
        </p:nvSpPr>
        <p:spPr>
          <a:xfrm>
            <a:off x="49427" y="1443841"/>
            <a:ext cx="56841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torch.manual_seed(1)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prompt="未来世界与古代文明混合风格，一位身穿宇航服的考古学家站在远古遗迹前，背景是未来城市的天际线，遗迹上有古代象形文字和高科技元素，未来复古赛博朋克3",</a:t>
            </a:r>
          </a:p>
          <a:p>
            <a:r>
              <a:rPr lang="zh-CN" altLang="en-US" dirty="0"/>
              <a:t>    negative_prompt="丑陋、变形、嘈杂、模糊、低对比度",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image.save("6_1.jpg")</a:t>
            </a:r>
          </a:p>
          <a:p>
            <a:r>
              <a:rPr lang="zh-CN" altLang="en-US" dirty="0"/>
              <a:t>torch.cuda.empty_cache()</a:t>
            </a:r>
          </a:p>
        </p:txBody>
      </p:sp>
    </p:spTree>
    <p:extLst>
      <p:ext uri="{BB962C8B-B14F-4D97-AF65-F5344CB8AC3E}">
        <p14:creationId xmlns:p14="http://schemas.microsoft.com/office/powerpoint/2010/main" val="2398355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50B7E-404E-0F07-34FB-E370F7DA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9B6FA-895B-6B88-8461-235D16D5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2D6E9E-561C-C2E8-88AC-3168D8BC4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4476CE-0CC8-6C86-3E14-40C238180BA9}"/>
              </a:ext>
            </a:extLst>
          </p:cNvPr>
          <p:cNvSpPr txBox="1"/>
          <p:nvPr/>
        </p:nvSpPr>
        <p:spPr>
          <a:xfrm>
            <a:off x="129746" y="1351164"/>
            <a:ext cx="55049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3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未知时代风格为主，混杂很多历史元素，时间机器发出故障报错的的红色警示灯，背景是神秘和未知的氛围，混合了不同历史时期的建筑和服饰，很混杂，一位身穿宇航服的考古学家站在时间机器旁，显得很渺小，MRE超现实绘画3",</a:t>
            </a:r>
          </a:p>
          <a:p>
            <a:r>
              <a:rPr lang="zh-CN" altLang="en-US" dirty="0"/>
              <a:t>    negative_prompt="丑陋、清晰、高对比度、高清",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image.save("7_1.jpg")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28CFA-3C4A-13A1-FDEC-B240527F2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21" y="692640"/>
            <a:ext cx="6029436" cy="60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5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A879-66B1-28E1-7A2E-A2A220D8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06A79-2E13-6473-5DBA-B2EF8042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提示词</a:t>
            </a:r>
            <a:r>
              <a:rPr lang="en-US" altLang="zh-CN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+</a:t>
            </a:r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生成的图片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665311-BDE9-8186-9E95-4E79DFA3E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DF292-F193-FD9B-2DC0-39C200C216F2}"/>
              </a:ext>
            </a:extLst>
          </p:cNvPr>
          <p:cNvSpPr txBox="1"/>
          <p:nvPr/>
        </p:nvSpPr>
        <p:spPr>
          <a:xfrm>
            <a:off x="86498" y="1111238"/>
            <a:ext cx="54060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torch.manual_seed(</a:t>
            </a:r>
            <a:r>
              <a:rPr lang="en-US" altLang="zh-CN" dirty="0"/>
              <a:t>2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image = pipe(</a:t>
            </a:r>
          </a:p>
          <a:p>
            <a:r>
              <a:rPr lang="zh-CN" altLang="en-US" dirty="0"/>
              <a:t>    prompt="现代与未知时代混合风格，一位身穿宇航服的考古学家站在庞大的时间机器前，人物在画面中的比例很小，正面直视镜头，正抬起手臂，手掌向外，做出友好的挥手动作，向大家告别，背景是现代实验室和未知时代的遗迹，时间机器发出耀眼的启动光芒，展现对历史的新认识，SAI数字艺术3",</a:t>
            </a:r>
          </a:p>
          <a:p>
            <a:r>
              <a:rPr lang="zh-CN" altLang="en-US" dirty="0"/>
              <a:t>    negative_prompt="丑陋、变形、嘈杂、模糊、高对比度",</a:t>
            </a:r>
          </a:p>
          <a:p>
            <a:r>
              <a:rPr lang="zh-CN" altLang="en-US" dirty="0"/>
              <a:t>    cfg_scale=4,</a:t>
            </a:r>
          </a:p>
          <a:p>
            <a:r>
              <a:rPr lang="zh-CN" altLang="en-US" dirty="0"/>
              <a:t>    num_inference_steps=100, height=1024, width=1024,</a:t>
            </a:r>
          </a:p>
          <a:p>
            <a:r>
              <a:rPr lang="zh-CN" altLang="en-US" dirty="0"/>
              <a:t>)</a:t>
            </a:r>
          </a:p>
          <a:p>
            <a:r>
              <a:rPr lang="zh-CN" altLang="en-US" dirty="0"/>
              <a:t>image.save("8_1.jpg")</a:t>
            </a:r>
          </a:p>
          <a:p>
            <a:r>
              <a:rPr lang="zh-CN" altLang="en-US" dirty="0"/>
              <a:t>torch.cuda.empty_cache()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EA2D1B-9F4D-7178-A2E9-FEFD53CF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50" y="750304"/>
            <a:ext cx="6034217" cy="6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4D4A09-68C4-4AE7-97EE-BDCF5450C8C6}"/>
              </a:ext>
            </a:extLst>
          </p:cNvPr>
          <p:cNvSpPr/>
          <p:nvPr/>
        </p:nvSpPr>
        <p:spPr>
          <a:xfrm>
            <a:off x="1" y="-5688"/>
            <a:ext cx="5603233" cy="6863688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F9A28B36-7688-4864-9316-78C5A8E62467}"/>
              </a:ext>
            </a:extLst>
          </p:cNvPr>
          <p:cNvSpPr/>
          <p:nvPr/>
        </p:nvSpPr>
        <p:spPr>
          <a:xfrm flipH="1">
            <a:off x="960611" y="2624805"/>
            <a:ext cx="4009095" cy="1661367"/>
          </a:xfrm>
          <a:custGeom>
            <a:avLst/>
            <a:gdLst>
              <a:gd name="connsiteX0" fmla="*/ 3548448 w 4378443"/>
              <a:gd name="connsiteY0" fmla="*/ 0 h 1659990"/>
              <a:gd name="connsiteX1" fmla="*/ 0 w 4378443"/>
              <a:gd name="connsiteY1" fmla="*/ 0 h 1659990"/>
              <a:gd name="connsiteX2" fmla="*/ 0 w 4378443"/>
              <a:gd name="connsiteY2" fmla="*/ 1659990 h 1659990"/>
              <a:gd name="connsiteX3" fmla="*/ 3548447 w 4378443"/>
              <a:gd name="connsiteY3" fmla="*/ 1659990 h 1659990"/>
              <a:gd name="connsiteX4" fmla="*/ 4378442 w 4378443"/>
              <a:gd name="connsiteY4" fmla="*/ 829995 h 1659990"/>
              <a:gd name="connsiteX5" fmla="*/ 4378443 w 4378443"/>
              <a:gd name="connsiteY5" fmla="*/ 829995 h 1659990"/>
              <a:gd name="connsiteX6" fmla="*/ 3548448 w 4378443"/>
              <a:gd name="connsiteY6" fmla="*/ 0 h 165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8443" h="1659990">
                <a:moveTo>
                  <a:pt x="3548448" y="0"/>
                </a:moveTo>
                <a:lnTo>
                  <a:pt x="0" y="0"/>
                </a:lnTo>
                <a:lnTo>
                  <a:pt x="0" y="1659990"/>
                </a:lnTo>
                <a:lnTo>
                  <a:pt x="3548447" y="1659990"/>
                </a:lnTo>
                <a:cubicBezTo>
                  <a:pt x="4006841" y="1659990"/>
                  <a:pt x="4378442" y="1288389"/>
                  <a:pt x="4378442" y="829995"/>
                </a:cubicBezTo>
                <a:lnTo>
                  <a:pt x="4378443" y="829995"/>
                </a:lnTo>
                <a:cubicBezTo>
                  <a:pt x="4378443" y="371601"/>
                  <a:pt x="4006842" y="0"/>
                  <a:pt x="35484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innerShdw blurRad="63500" dist="177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9BCB0F-8C63-4136-B68A-A85B4A9A9EC9}"/>
              </a:ext>
            </a:extLst>
          </p:cNvPr>
          <p:cNvGrpSpPr/>
          <p:nvPr/>
        </p:nvGrpSpPr>
        <p:grpSpPr>
          <a:xfrm>
            <a:off x="4418182" y="1632893"/>
            <a:ext cx="551524" cy="4095728"/>
            <a:chOff x="7636995" y="1679426"/>
            <a:chExt cx="421216" cy="4092334"/>
          </a:xfrm>
          <a:effectLst>
            <a:outerShdw blurRad="228600" dist="1016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F09E467-F76A-4847-833D-EDCF7250EAD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3D7AC9F-FF99-4D97-9D74-EDE4D99C120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文本框 32">
            <a:extLst>
              <a:ext uri="{FF2B5EF4-FFF2-40B4-BE49-F238E27FC236}">
                <a16:creationId xmlns:a16="http://schemas.microsoft.com/office/drawing/2014/main" id="{09249BDD-30DD-4BE9-9195-D1BAB9FEC693}"/>
              </a:ext>
            </a:extLst>
          </p:cNvPr>
          <p:cNvSpPr txBox="1"/>
          <p:nvPr/>
        </p:nvSpPr>
        <p:spPr>
          <a:xfrm>
            <a:off x="1380290" y="3659768"/>
            <a:ext cx="3567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CONTENTS</a:t>
            </a:r>
            <a:endParaRPr lang="zh-CN" altLang="en-US" sz="3200" b="1" dirty="0">
              <a:solidFill>
                <a:prstClr val="white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0218" y="2673464"/>
            <a:ext cx="2551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prstClr val="whit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  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98" y="0"/>
            <a:ext cx="1355352" cy="75243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80" y="42293"/>
            <a:ext cx="666768" cy="667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A6F274-3A78-449A-961E-FB2B5BB86D74}"/>
              </a:ext>
            </a:extLst>
          </p:cNvPr>
          <p:cNvGrpSpPr/>
          <p:nvPr/>
        </p:nvGrpSpPr>
        <p:grpSpPr>
          <a:xfrm>
            <a:off x="5684585" y="1671909"/>
            <a:ext cx="4350758" cy="3975718"/>
            <a:chOff x="6133922" y="2054966"/>
            <a:chExt cx="4350758" cy="397571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23147B-D9F5-4843-A5D1-A0314012EAAC}"/>
                </a:ext>
              </a:extLst>
            </p:cNvPr>
            <p:cNvGrpSpPr/>
            <p:nvPr/>
          </p:nvGrpSpPr>
          <p:grpSpPr>
            <a:xfrm>
              <a:off x="6133922" y="2054966"/>
              <a:ext cx="4350758" cy="2844800"/>
              <a:chOff x="6552841" y="2547816"/>
              <a:chExt cx="4350758" cy="284480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552841" y="2547816"/>
                <a:ext cx="2640354" cy="771736"/>
                <a:chOff x="6447320" y="2108200"/>
                <a:chExt cx="2640354" cy="771736"/>
              </a:xfrm>
            </p:grpSpPr>
            <p:sp>
              <p:nvSpPr>
                <p:cNvPr id="20" name="文本框 47">
                  <a:extLst>
                    <a:ext uri="{FF2B5EF4-FFF2-40B4-BE49-F238E27FC236}">
                      <a16:creationId xmlns:a16="http://schemas.microsoft.com/office/drawing/2014/main" id="{957966FD-5517-4D7F-A25C-3CB74BD62251}"/>
                    </a:ext>
                  </a:extLst>
                </p:cNvPr>
                <p:cNvSpPr txBox="1"/>
                <p:nvPr/>
              </p:nvSpPr>
              <p:spPr>
                <a:xfrm>
                  <a:off x="7466717" y="2260887"/>
                  <a:ext cx="16209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213F79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故事介绍</a:t>
                  </a:r>
                  <a:endParaRPr lang="en-US" altLang="zh-CN" sz="2800" b="1" dirty="0">
                    <a:solidFill>
                      <a:srgbClr val="213F79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方正兰亭特黑简体" panose="02000000000000000000" pitchFamily="2" charset="-122"/>
                    <a:ea typeface="方正兰亭特黑简体" panose="02000000000000000000" pitchFamily="2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6447320" y="2108200"/>
                  <a:ext cx="771736" cy="771736"/>
                </a:xfrm>
                <a:prstGeom prst="ellipse">
                  <a:avLst/>
                </a:prstGeom>
                <a:solidFill>
                  <a:srgbClr val="213F79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1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6552841" y="3604880"/>
                <a:ext cx="4350758" cy="771736"/>
                <a:chOff x="6447320" y="3165264"/>
                <a:chExt cx="4350758" cy="771736"/>
              </a:xfrm>
            </p:grpSpPr>
            <p:sp>
              <p:nvSpPr>
                <p:cNvPr id="18" name="文本框 48">
                  <a:extLst>
                    <a:ext uri="{FF2B5EF4-FFF2-40B4-BE49-F238E27FC236}">
                      <a16:creationId xmlns:a16="http://schemas.microsoft.com/office/drawing/2014/main" id="{3CDCCE53-36A4-4D9C-A9A8-A527E7E391E9}"/>
                    </a:ext>
                  </a:extLst>
                </p:cNvPr>
                <p:cNvSpPr txBox="1"/>
                <p:nvPr/>
              </p:nvSpPr>
              <p:spPr>
                <a:xfrm>
                  <a:off x="7466717" y="3291396"/>
                  <a:ext cx="33313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提示词</a:t>
                  </a:r>
                  <a:r>
                    <a:rPr lang="en-US" altLang="zh-CN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+</a:t>
                  </a:r>
                  <a:r>
                    <a:rPr lang="zh-CN" altLang="en-US" sz="2800" b="1" dirty="0">
                      <a:solidFill>
                        <a:srgbClr val="4472C4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生成的图片</a:t>
                  </a: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447320" y="3165264"/>
                  <a:ext cx="771736" cy="771736"/>
                </a:xfrm>
                <a:prstGeom prst="ellipse">
                  <a:avLst/>
                </a:prstGeom>
                <a:solidFill>
                  <a:srgbClr val="4472C4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2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6552841" y="4620880"/>
                <a:ext cx="1922207" cy="771736"/>
                <a:chOff x="6447320" y="4181264"/>
                <a:chExt cx="1922207" cy="771736"/>
              </a:xfrm>
            </p:grpSpPr>
            <p:sp>
              <p:nvSpPr>
                <p:cNvPr id="16" name="文本框 49">
                  <a:extLst>
                    <a:ext uri="{FF2B5EF4-FFF2-40B4-BE49-F238E27FC236}">
                      <a16:creationId xmlns:a16="http://schemas.microsoft.com/office/drawing/2014/main" id="{C70D3AA2-E94E-4687-82A9-82DCCCB8B239}"/>
                    </a:ext>
                  </a:extLst>
                </p:cNvPr>
                <p:cNvSpPr txBox="1"/>
                <p:nvPr/>
              </p:nvSpPr>
              <p:spPr>
                <a:xfrm>
                  <a:off x="7466716" y="4301919"/>
                  <a:ext cx="902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b="1" dirty="0">
                      <a:solidFill>
                        <a:srgbClr val="213F79"/>
                      </a:solidFill>
                      <a:effectLst>
                        <a:innerShdw blurRad="63500" dist="50800" dir="13500000">
                          <a:prstClr val="black">
                            <a:alpha val="50000"/>
                          </a:prstClr>
                        </a:innerShdw>
                      </a:effectLst>
                      <a:latin typeface="方正兰亭特黑简体" panose="02000000000000000000" pitchFamily="2" charset="-122"/>
                      <a:ea typeface="方正兰亭特黑简体" panose="02000000000000000000" pitchFamily="2" charset="-122"/>
                    </a:rPr>
                    <a:t>总览</a:t>
                  </a: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447320" y="4181264"/>
                  <a:ext cx="771736" cy="771736"/>
                </a:xfrm>
                <a:prstGeom prst="ellipse">
                  <a:avLst/>
                </a:prstGeom>
                <a:solidFill>
                  <a:srgbClr val="213F79"/>
                </a:solidFill>
                <a:ln>
                  <a:noFill/>
                </a:ln>
                <a:effectLst>
                  <a:innerShdw blurRad="63500" dist="1143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方正兰亭特黑简体" panose="02000000000000000000" pitchFamily="2" charset="-122"/>
                    </a:rPr>
                    <a:t>3</a:t>
                  </a:r>
                  <a:endParaRPr lang="zh-CN" altLang="en-US" sz="2800" b="1" dirty="0">
                    <a:solidFill>
                      <a:prstClr val="white"/>
                    </a:solidFill>
                    <a:latin typeface="Arial Black" panose="020B0A04020102020204" pitchFamily="34" charset="0"/>
                    <a:ea typeface="方正兰亭特黑简体" panose="02000000000000000000" pitchFamily="2" charset="-122"/>
                  </a:endParaRPr>
                </a:p>
              </p:txBody>
            </p:sp>
          </p:grpSp>
        </p:grpSp>
        <p:sp>
          <p:nvSpPr>
            <p:cNvPr id="23" name="文本框 48">
              <a:extLst>
                <a:ext uri="{FF2B5EF4-FFF2-40B4-BE49-F238E27FC236}">
                  <a16:creationId xmlns:a16="http://schemas.microsoft.com/office/drawing/2014/main" id="{8CC18DFF-95C7-416F-8EEE-9A93348B9EEB}"/>
                </a:ext>
              </a:extLst>
            </p:cNvPr>
            <p:cNvSpPr txBox="1"/>
            <p:nvPr/>
          </p:nvSpPr>
          <p:spPr>
            <a:xfrm>
              <a:off x="7153319" y="538508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rgbClr val="4472C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工作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57E319-2DE5-4D7F-BFEC-686BEE66A3A3}"/>
                </a:ext>
              </a:extLst>
            </p:cNvPr>
            <p:cNvSpPr/>
            <p:nvPr/>
          </p:nvSpPr>
          <p:spPr>
            <a:xfrm>
              <a:off x="6133922" y="5258948"/>
              <a:ext cx="771736" cy="771736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innerShdw blurRad="63500" dist="1143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prstClr val="white"/>
                  </a:solidFill>
                  <a:latin typeface="Arial Black" panose="020B0A04020102020204" pitchFamily="34" charset="0"/>
                  <a:ea typeface="方正兰亭特黑简体" panose="02000000000000000000" pitchFamily="2" charset="-122"/>
                </a:rPr>
                <a:t>4</a:t>
              </a:r>
              <a:endParaRPr lang="zh-CN" altLang="en-US" sz="2800" b="1" dirty="0">
                <a:solidFill>
                  <a:prstClr val="white"/>
                </a:solidFill>
                <a:latin typeface="Arial Black" panose="020B0A04020102020204" pitchFamily="34" charset="0"/>
                <a:ea typeface="方正兰亭特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83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F3C3-33F4-82DA-3EF5-5BEA0E68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DE0E-705D-10DA-D353-F3E1C02D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总览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B2D9B9-1657-1C7E-AE7D-B360B122D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B68CF3-8F72-0868-CFCD-F901AB73C6E3}"/>
              </a:ext>
            </a:extLst>
          </p:cNvPr>
          <p:cNvSpPr txBox="1"/>
          <p:nvPr/>
        </p:nvSpPr>
        <p:spPr>
          <a:xfrm>
            <a:off x="542989" y="1064084"/>
            <a:ext cx="77476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这不仅是一次穿越时空的“考古”与冒险，更是一段关于人类历史、文化和科技进步的深刻反思。它传达的寓意：无论时代如何变迁，人类对于知识的追求、对于文明的探索和对于历史的尊重始终不变。在时间的长河中，每个时代都有其独特的价值和意义，而我们正是站在前人肩膀上，不断前行的旅人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在这个跨越时空的旅程中，主角不仅见证了历史的辉煌和文明的兴衰，也体验了人类在不同时代面临的挑战和取得的成就。每一次穿越都是一次心灵的触动，每一次探索都是对人类智慧的致敬。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主角最终带着对历史的新认识和对未来的希望返回现代，他的故事告诉我们：1. 对未知的好奇和探索是推动人类进步的永恒动力。每一段历史都蕴藏着知识与智慧，等待我们去发掘。2. 历史的连续性提醒我们，尊重并传承古代文明的精神和价值，是构建现代文明的基石。3. 面对未知和挑战，适应变化并勇于创新是生存和发展的关键。4. 无论是古代还是未来，人类社会的进步都离不开团结合作的力量。5. 尽管时间机器的故障让主角陷入困境，但他的坚持和智慧最终帮助他找到了回家的路。这象征着无论遇到多大的困难，只要我们保持希望，就能开辟出通往未来的路径。主角的冒险旅程不仅是对历史的一次回顾，也是对未来的一次展望。它激励我们珍惜现在，拥抱变化，勇敢地迈向未知的未来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1FE021-7A9A-3D1E-0A18-D1A734C311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298C2-023B-6006-A6F2-B04A3192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E570-E528-97F2-B13C-98043959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4472C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工作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835138-E09D-F0D7-2C9C-4B2A559AD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51E1AE-5844-02F4-5FB9-71DE0B966E49}"/>
              </a:ext>
            </a:extLst>
          </p:cNvPr>
          <p:cNvSpPr txBox="1"/>
          <p:nvPr/>
        </p:nvSpPr>
        <p:spPr>
          <a:xfrm>
            <a:off x="457200" y="893510"/>
            <a:ext cx="1058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Data_juicer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image_text_matching_filter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BLIP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模型来过滤图像和文本数据，只有当图像和文本的匹配分数在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之间时，样本才会被保留。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image_text_similarity_filter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模型来评估图像和文本之间的相似度，只有相似度分数在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之间的样本才会被保留。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603602-E3AD-7F62-5CA4-89AC5F160169}"/>
              </a:ext>
            </a:extLst>
          </p:cNvPr>
          <p:cNvSpPr txBox="1"/>
          <p:nvPr/>
        </p:nvSpPr>
        <p:spPr>
          <a:xfrm>
            <a:off x="457199" y="3068801"/>
            <a:ext cx="10589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生成每个时期的描述文本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大大提高了提示词的质量，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图文相关性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和图片质量。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6716B-4ECB-A271-1C72-37DB282958F8}"/>
              </a:ext>
            </a:extLst>
          </p:cNvPr>
          <p:cNvSpPr txBox="1"/>
          <p:nvPr/>
        </p:nvSpPr>
        <p:spPr>
          <a:xfrm>
            <a:off x="457199" y="4131166"/>
            <a:ext cx="10589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更换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modelscope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Kolors_awesome_prompts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数据集：</a:t>
            </a:r>
            <a:endParaRPr lang="en-US" altLang="zh-CN" sz="20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原数据集只有二次元一个种类，更换后数据集风格种类更多，多大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多种，微调的风格更丰富。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19D8C8-8869-7D4A-07DC-D5CB16D59D18}"/>
              </a:ext>
            </a:extLst>
          </p:cNvPr>
          <p:cNvSpPr txBox="1"/>
          <p:nvPr/>
        </p:nvSpPr>
        <p:spPr>
          <a:xfrm>
            <a:off x="457199" y="5704357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海底捞：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循环随机数种子，穷举后选优</a:t>
            </a:r>
            <a:endParaRPr lang="en-US" altLang="zh-CN" sz="18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31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376" r="1097" b="376"/>
          <a:stretch/>
        </p:blipFill>
        <p:spPr>
          <a:xfrm>
            <a:off x="-34506" y="-21214"/>
            <a:ext cx="12249510" cy="6887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4506" y="4038600"/>
            <a:ext cx="12249510" cy="28280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Shape 45"/>
          <p:cNvSpPr/>
          <p:nvPr/>
        </p:nvSpPr>
        <p:spPr>
          <a:xfrm>
            <a:off x="2596670" y="4494863"/>
            <a:ext cx="8001969" cy="830997"/>
          </a:xfrm>
          <a:prstGeom prst="rect">
            <a:avLst/>
          </a:prstGeom>
          <a:noFill/>
          <a:ln w="12700">
            <a:noFill/>
            <a:miter lim="4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lIns="45720" tIns="45720" rIns="45720" bIns="45720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algn="ctr"/>
            <a:r>
              <a:rPr lang="zh-CN" altLang="en-US" sz="48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谢谢！</a:t>
            </a:r>
          </a:p>
        </p:txBody>
      </p:sp>
      <p:grpSp>
        <p:nvGrpSpPr>
          <p:cNvPr id="9" name="组合 45"/>
          <p:cNvGrpSpPr/>
          <p:nvPr/>
        </p:nvGrpSpPr>
        <p:grpSpPr>
          <a:xfrm>
            <a:off x="2153052" y="5359400"/>
            <a:ext cx="7946680" cy="961289"/>
            <a:chOff x="2002264" y="3258103"/>
            <a:chExt cx="8187473" cy="961286"/>
          </a:xfrm>
        </p:grpSpPr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3866722" y="3258103"/>
              <a:ext cx="4395931" cy="96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吉林大学人工智能学院</a:t>
              </a:r>
              <a:endParaRPr lang="en-US" altLang="zh-CN" sz="20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微软雅黑"/>
                  <a:ea typeface="微软雅黑"/>
                </a:rPr>
                <a:t>赛博考古学家</a:t>
              </a:r>
              <a:endParaRPr lang="en-US" altLang="zh-CN" sz="2000" dirty="0">
                <a:solidFill>
                  <a:prstClr val="white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endParaRPr>
            </a:p>
          </p:txBody>
        </p:sp>
        <p:cxnSp>
          <p:nvCxnSpPr>
            <p:cNvPr id="18" name="直接连接符 13"/>
            <p:cNvCxnSpPr/>
            <p:nvPr/>
          </p:nvCxnSpPr>
          <p:spPr bwMode="auto">
            <a:xfrm>
              <a:off x="2002264" y="3705778"/>
              <a:ext cx="2329187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" name="直接连接符 14"/>
            <p:cNvCxnSpPr/>
            <p:nvPr/>
          </p:nvCxnSpPr>
          <p:spPr bwMode="auto">
            <a:xfrm>
              <a:off x="7828119" y="3705778"/>
              <a:ext cx="2361618" cy="0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r="55688" b="42178"/>
          <a:stretch/>
        </p:blipFill>
        <p:spPr>
          <a:xfrm flipH="1">
            <a:off x="1727201" y="685800"/>
            <a:ext cx="1118396" cy="1422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40799" r="31019" b="39942"/>
          <a:stretch/>
        </p:blipFill>
        <p:spPr>
          <a:xfrm>
            <a:off x="7874000" y="1348059"/>
            <a:ext cx="3048000" cy="1320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505178" y="1026073"/>
            <a:ext cx="1137053" cy="485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t="73966" b="11219"/>
          <a:stretch/>
        </p:blipFill>
        <p:spPr>
          <a:xfrm>
            <a:off x="9956800" y="2935491"/>
            <a:ext cx="1137053" cy="485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89" y="943829"/>
            <a:ext cx="5228265" cy="290252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A83F4-0262-4454-9773-6006B56D6F37}" type="slidenum">
              <a:rPr lang="zh-CN" altLang="en-US" smtClean="0">
                <a:solidFill>
                  <a:prstClr val="white"/>
                </a:solidFill>
              </a:rPr>
              <a:pPr/>
              <a:t>22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21" r="16752"/>
          <a:stretch/>
        </p:blipFill>
        <p:spPr>
          <a:xfrm>
            <a:off x="8580033" y="0"/>
            <a:ext cx="3634971" cy="33044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12" y="639326"/>
            <a:ext cx="931677" cy="9331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93786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51C77E-D178-73CA-CAE4-157E9BFC216E}"/>
              </a:ext>
            </a:extLst>
          </p:cNvPr>
          <p:cNvSpPr txBox="1"/>
          <p:nvPr/>
        </p:nvSpPr>
        <p:spPr>
          <a:xfrm>
            <a:off x="543697" y="931441"/>
            <a:ext cx="1002133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故事背景</a:t>
            </a:r>
            <a:r>
              <a:rPr lang="zh-CN" altLang="zh-CN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一个遥远的未来，人类不仅掌握了时间旅行的技术，还将其运用于考古学领域。主角是一位对古代文明充满无尽好奇的年轻考古学家，他决定利用时间机器穿梭于不同的历史时期，亲身体验那些失落的文明，揭开历史的神秘面纱。</a:t>
            </a:r>
            <a:endParaRPr lang="zh-CN" altLang="zh-CN" sz="1800" kern="100" dirty="0">
              <a:solidFill>
                <a:schemeClr val="bg2">
                  <a:lumMod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Netflix神剧《爱，死亡和机器人》，立刻给我看_凤凰网">
            <a:extLst>
              <a:ext uri="{FF2B5EF4-FFF2-40B4-BE49-F238E27FC236}">
                <a16:creationId xmlns:a16="http://schemas.microsoft.com/office/drawing/2014/main" id="{FC95B976-7B38-1802-78F2-ABE76538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17" y="3153034"/>
            <a:ext cx="5989327" cy="337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14F995-3033-D4E3-1E48-D1B99D1C5CD2}"/>
              </a:ext>
            </a:extLst>
          </p:cNvPr>
          <p:cNvSpPr txBox="1"/>
          <p:nvPr/>
        </p:nvSpPr>
        <p:spPr>
          <a:xfrm>
            <a:off x="543697" y="2625728"/>
            <a:ext cx="100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灵感来源：</a:t>
            </a:r>
            <a:r>
              <a:rPr lang="en-US" altLang="zh-CN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爱、死亡和机器人</a:t>
            </a:r>
            <a:r>
              <a:rPr lang="en-US" altLang="zh-CN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第三季第一集</a:t>
            </a:r>
          </a:p>
        </p:txBody>
      </p:sp>
    </p:spTree>
    <p:extLst>
      <p:ext uri="{BB962C8B-B14F-4D97-AF65-F5344CB8AC3E}">
        <p14:creationId xmlns:p14="http://schemas.microsoft.com/office/powerpoint/2010/main" val="852302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5B4-1181-FD14-873E-49DAF1C9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54157-5BC3-ED26-D705-E75E876B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8F3F72-E17D-F96C-0407-E7E4A20A6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BDF61-E17F-2D82-74EB-18138F67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94" y="801130"/>
            <a:ext cx="5864867" cy="5864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257137-8999-6F57-37A3-1A10D100F5FF}"/>
              </a:ext>
            </a:extLst>
          </p:cNvPr>
          <p:cNvSpPr txBox="1"/>
          <p:nvPr/>
        </p:nvSpPr>
        <p:spPr>
          <a:xfrm>
            <a:off x="515339" y="1028009"/>
            <a:ext cx="467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solidFill>
                  <a:schemeClr val="bg2">
                    <a:lumMod val="25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在未来高科技实验室中，考古学家穿上了特质防护服，</a:t>
            </a:r>
            <a:r>
              <a:rPr lang="zh-CN" altLang="zh-CN" sz="1800" kern="100" dirty="0">
                <a:solidFill>
                  <a:schemeClr val="bg2">
                    <a:lumMod val="2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在实验室中准备时间旅行的设备</a:t>
            </a:r>
            <a:r>
              <a:rPr lang="zh-CN" altLang="en-US" sz="1800" kern="100" dirty="0">
                <a:solidFill>
                  <a:schemeClr val="bg2">
                    <a:lumMod val="25000"/>
                  </a:schemeClr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，检查复杂的时间机器。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744F4-DE20-D436-31D6-4B6553EDFD5C}"/>
              </a:ext>
            </a:extLst>
          </p:cNvPr>
          <p:cNvSpPr txBox="1"/>
          <p:nvPr/>
        </p:nvSpPr>
        <p:spPr>
          <a:xfrm>
            <a:off x="321276" y="3099128"/>
            <a:ext cx="53628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时间旅行保护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它不仅能够保护考古学家在不同时代的环境中生存（比如古代的细菌、病毒或是未来时代的辐射），还能维持一个适宜的生命维持系统，确保考古学家在穿越过程中的安全。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多功能适应性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具备多功能性，能够适应各种历史时期的环境条件。例如，在古埃及的沙漠中，可以提供防晒和水分补给；在唐朝，它可以调整为适应当地气候的模式；在中世纪欧洲，具备一定的防护功能，保护考古学家免受战斗伤害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文化隔离与隐蔽性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使得考古学家在穿越时能够保持一定的隔离性、隐蔽性，避免对历史造成影响</a:t>
            </a:r>
            <a:r>
              <a:rPr lang="zh-CN" altLang="en-US" sz="1400" dirty="0">
                <a:solidFill>
                  <a:srgbClr val="060607"/>
                </a:solidFill>
                <a:latin typeface="-apple-system"/>
              </a:rPr>
              <a:t>，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从而让考古学家能够在不干扰历史进程的情况下进行观察和研究。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技术集成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 集成了先进的技术设备，如通讯设备、数据记录器、分析仪器等，这些设备可以帮助考古学家在探索过程中记录和分析历史，同时与现代实验室保持联系，实时传输发现和数据。</a:t>
            </a:r>
          </a:p>
        </p:txBody>
      </p:sp>
    </p:spTree>
    <p:extLst>
      <p:ext uri="{BB962C8B-B14F-4D97-AF65-F5344CB8AC3E}">
        <p14:creationId xmlns:p14="http://schemas.microsoft.com/office/powerpoint/2010/main" val="777215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31C26-3A07-4C83-ECC7-532379CA1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251B7-1715-D850-FC38-A7ADF729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B3263C-858A-6066-AA85-448D10DB7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390889-9B40-FB63-920A-B91218A3DDEE}"/>
              </a:ext>
            </a:extLst>
          </p:cNvPr>
          <p:cNvSpPr txBox="1"/>
          <p:nvPr/>
        </p:nvSpPr>
        <p:spPr>
          <a:xfrm>
            <a:off x="401594" y="2967335"/>
            <a:ext cx="4925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主角抵达古埃及，站在金字塔建造现场，周围是沙漠和搬运巨石的工人，象形文字在夕阳下显得格外神秘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D8408-2696-B220-A254-C75BB540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13" y="779865"/>
            <a:ext cx="5822093" cy="5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2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752C8-1290-60CB-E303-3A17BC4D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FB6CF-6FEA-0162-8E34-994A6381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B4BD1E-C0E1-3D15-3D84-B14F39E65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D9B0F5-0D0C-89B5-EAF4-B4B0D88FDA71}"/>
              </a:ext>
            </a:extLst>
          </p:cNvPr>
          <p:cNvSpPr txBox="1"/>
          <p:nvPr/>
        </p:nvSpPr>
        <p:spPr>
          <a:xfrm>
            <a:off x="327454" y="2967335"/>
            <a:ext cx="5365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主角来到了繁华的唐朝，站在宏伟的古建筑前，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唐朝中国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风格的建筑和文化展现在眼前。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0E732-25F5-3BC3-DE93-8600AC53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70" y="858322"/>
            <a:ext cx="5807676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6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E285-62B1-C5F5-7333-6E1F05B6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AF9D2-9F23-75EE-ACB6-DAAA4AE7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23F905-0A05-77ED-998B-4C7EECE75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07BB1-AAE6-5FA1-4755-EF7C60ECC734}"/>
              </a:ext>
            </a:extLst>
          </p:cNvPr>
          <p:cNvSpPr txBox="1"/>
          <p:nvPr/>
        </p:nvSpPr>
        <p:spPr>
          <a:xfrm>
            <a:off x="160638" y="2908127"/>
            <a:ext cx="5375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主角来到了中世纪的欧洲，哥特式城堡耸立，铠甲和剑的碰撞声中，他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近距离观察了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城堡的防御战斗。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A94660-E17D-F5B9-34D7-C27AC6D49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81681"/>
            <a:ext cx="5984317" cy="5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96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80C7A-9D78-5EE7-1FA0-005134118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DF69-D5E4-C5A8-AE17-4996A951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993171-1C5F-9457-7624-3BBC38F1A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4BCFA1-E228-5791-0EC8-6C5274D28D89}"/>
              </a:ext>
            </a:extLst>
          </p:cNvPr>
          <p:cNvSpPr txBox="1"/>
          <p:nvPr/>
        </p:nvSpPr>
        <p:spPr>
          <a:xfrm>
            <a:off x="549359" y="2855407"/>
            <a:ext cx="4992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主角来到了未来世界，一个由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主导的高科技文明，悬空城市和交通系统展现了科技的极致。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0E69D-625D-1A3C-944C-63A2D841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27" y="740933"/>
            <a:ext cx="5925065" cy="59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DEB-94B6-D21B-39C5-14FF3443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42B53-FB72-3E03-8092-30E1C9B4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213F7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故事介绍</a:t>
            </a:r>
            <a:endParaRPr lang="en-US" altLang="zh-CN" sz="2400" b="1" dirty="0">
              <a:solidFill>
                <a:srgbClr val="213F7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A8A0A-4102-A757-0FF5-92505CDF0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B865-BE3C-4DEF-84E9-D9349E7A4EF9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F4483-7073-9893-F6EF-5F993021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27" y="738874"/>
            <a:ext cx="5927124" cy="59271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1445A4-1D35-28EA-2596-555C866A23D2}"/>
              </a:ext>
            </a:extLst>
          </p:cNvPr>
          <p:cNvSpPr txBox="1"/>
          <p:nvPr/>
        </p:nvSpPr>
        <p:spPr>
          <a:xfrm>
            <a:off x="197709" y="2926662"/>
            <a:ext cx="5535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时间机器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出现故障，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时间线变得混乱，不同时代的时空混杂错乱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613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4-浅色-办公趣味-多彩">
  <a:themeElements>
    <a:clrScheme name="CLASSIC - Standart Office">
      <a:dk1>
        <a:srgbClr val="44546A"/>
      </a:dk1>
      <a:lt1>
        <a:sysClr val="window" lastClr="FFFFFF"/>
      </a:lt1>
      <a:dk2>
        <a:srgbClr val="8496B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方正兰亭粗黑简体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2154</Words>
  <Application>Microsoft Office PowerPoint</Application>
  <PresentationFormat>宽屏</PresentationFormat>
  <Paragraphs>178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-apple-system</vt:lpstr>
      <vt:lpstr>等线</vt:lpstr>
      <vt:lpstr>方正粗黑宋简体</vt:lpstr>
      <vt:lpstr>方正兰亭粗黑简体</vt:lpstr>
      <vt:lpstr>方正兰亭特黑简体</vt:lpstr>
      <vt:lpstr>宋体</vt:lpstr>
      <vt:lpstr>微软雅黑</vt:lpstr>
      <vt:lpstr>微软雅黑</vt:lpstr>
      <vt:lpstr>Arial</vt:lpstr>
      <vt:lpstr>Arial Black</vt:lpstr>
      <vt:lpstr>Calibri</vt:lpstr>
      <vt:lpstr>24-浅色-办公趣味-多彩</vt:lpstr>
      <vt:lpstr>PowerPoint 演示文稿</vt:lpstr>
      <vt:lpstr>PowerPoint 演示文稿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故事介绍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提示词+生成的图片</vt:lpstr>
      <vt:lpstr>总览</vt:lpstr>
      <vt:lpstr>工作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阎志</dc:creator>
  <cp:lastModifiedBy>志 阎</cp:lastModifiedBy>
  <cp:revision>411</cp:revision>
  <dcterms:created xsi:type="dcterms:W3CDTF">2019-06-06T12:37:51Z</dcterms:created>
  <dcterms:modified xsi:type="dcterms:W3CDTF">2024-10-30T06:47:18Z</dcterms:modified>
</cp:coreProperties>
</file>